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57" r:id="rId4"/>
    <p:sldId id="259" r:id="rId5"/>
    <p:sldId id="260" r:id="rId6"/>
    <p:sldId id="264" r:id="rId7"/>
    <p:sldId id="265" r:id="rId8"/>
    <p:sldId id="266" r:id="rId9"/>
    <p:sldId id="267" r:id="rId10"/>
    <p:sldId id="268" r:id="rId11"/>
    <p:sldId id="269" r:id="rId12"/>
    <p:sldId id="271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F71842-D909-4D91-B065-EF6C6E80A253}" type="datetimeFigureOut">
              <a:rPr lang="en-US" smtClean="0"/>
              <a:pPr/>
              <a:t>11/9/2015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2D8AD5-9CF1-46BC-9009-381CED66737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447800"/>
            <a:ext cx="7772400" cy="3179618"/>
          </a:xfrm>
        </p:spPr>
        <p:txBody>
          <a:bodyPr>
            <a:normAutofit/>
          </a:bodyPr>
          <a:lstStyle/>
          <a:p>
            <a:r>
              <a:rPr lang="en-US" sz="6000" b="1" i="1" dirty="0" smtClean="0"/>
              <a:t>Questionnaire design</a:t>
            </a:r>
            <a:br>
              <a:rPr lang="en-US" sz="6000" b="1" i="1" dirty="0" smtClean="0"/>
            </a:br>
            <a:r>
              <a:rPr lang="en-US" sz="6000" b="1" i="1" dirty="0"/>
              <a:t/>
            </a:r>
            <a:br>
              <a:rPr lang="en-US" sz="6000" b="1" i="1" dirty="0"/>
            </a:br>
            <a:r>
              <a:rPr lang="en-US" i="1" dirty="0" smtClean="0"/>
              <a:t>Dr. MONA HASSAN</a:t>
            </a:r>
            <a:endParaRPr lang="en-US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General principles when writing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990600"/>
            <a:ext cx="8763000" cy="5715000"/>
          </a:xfrm>
        </p:spPr>
        <p:txBody>
          <a:bodyPr>
            <a:normAutofit/>
          </a:bodyPr>
          <a:lstStyle/>
          <a:p>
            <a:r>
              <a:rPr lang="en-US" dirty="0" smtClean="0"/>
              <a:t>Avoid </a:t>
            </a:r>
            <a:r>
              <a:rPr lang="en-US" dirty="0"/>
              <a:t>leading </a:t>
            </a:r>
            <a:r>
              <a:rPr lang="en-US" dirty="0" smtClean="0"/>
              <a:t>questions.</a:t>
            </a:r>
            <a:endParaRPr lang="en-US" dirty="0"/>
          </a:p>
          <a:p>
            <a:r>
              <a:rPr lang="en-US" dirty="0"/>
              <a:t>Be </a:t>
            </a:r>
            <a:r>
              <a:rPr lang="en-US" dirty="0" smtClean="0"/>
              <a:t>specific.</a:t>
            </a:r>
          </a:p>
          <a:p>
            <a:r>
              <a:rPr lang="en-US" dirty="0" smtClean="0"/>
              <a:t>Use  simple clear wording. </a:t>
            </a:r>
            <a:endParaRPr lang="en-US" dirty="0"/>
          </a:p>
          <a:p>
            <a:r>
              <a:rPr lang="en-US" dirty="0"/>
              <a:t>Avoid jargon </a:t>
            </a:r>
            <a:r>
              <a:rPr lang="en-US" dirty="0" smtClean="0"/>
              <a:t>or foregin phrases.</a:t>
            </a:r>
            <a:endParaRPr lang="en-US" dirty="0"/>
          </a:p>
          <a:p>
            <a:r>
              <a:rPr lang="en-US" dirty="0"/>
              <a:t>Avoid </a:t>
            </a:r>
            <a:r>
              <a:rPr lang="en-US" dirty="0" smtClean="0"/>
              <a:t>double-</a:t>
            </a:r>
            <a:r>
              <a:rPr lang="en-US" dirty="0" err="1" smtClean="0"/>
              <a:t>baralleled</a:t>
            </a:r>
            <a:r>
              <a:rPr lang="en-US" dirty="0" smtClean="0"/>
              <a:t> questions. </a:t>
            </a:r>
            <a:endParaRPr lang="en-US" dirty="0"/>
          </a:p>
          <a:p>
            <a:r>
              <a:rPr lang="en-US" dirty="0"/>
              <a:t>Avoid double negatives </a:t>
            </a:r>
            <a:r>
              <a:rPr lang="en-US" dirty="0" smtClean="0"/>
              <a:t>.</a:t>
            </a:r>
            <a:endParaRPr lang="en-US" dirty="0"/>
          </a:p>
          <a:p>
            <a:r>
              <a:rPr lang="en-US" dirty="0" smtClean="0"/>
              <a:t>Minimize </a:t>
            </a:r>
            <a:r>
              <a:rPr lang="en-US" dirty="0"/>
              <a:t>bias. </a:t>
            </a:r>
          </a:p>
          <a:p>
            <a:r>
              <a:rPr lang="en-US" dirty="0"/>
              <a:t>Handling difficult or embarrassing </a:t>
            </a:r>
            <a:r>
              <a:rPr lang="en-US" dirty="0" smtClean="0"/>
              <a:t>questions.</a:t>
            </a:r>
            <a:endParaRPr lang="en-US" dirty="0"/>
          </a:p>
          <a:p>
            <a:r>
              <a:rPr lang="en-US" dirty="0"/>
              <a:t>Ensure options are mutually </a:t>
            </a:r>
            <a:r>
              <a:rPr lang="en-US" dirty="0" smtClean="0"/>
              <a:t>exclusive.</a:t>
            </a:r>
            <a:endParaRPr lang="en-US" dirty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152400"/>
            <a:ext cx="8229600" cy="914400"/>
          </a:xfrm>
        </p:spPr>
        <p:txBody>
          <a:bodyPr/>
          <a:lstStyle/>
          <a:p>
            <a:r>
              <a:rPr lang="en-US" b="1" dirty="0"/>
              <a:t>Question order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762000"/>
            <a:ext cx="8382000" cy="5867400"/>
          </a:xfrm>
        </p:spPr>
        <p:txBody>
          <a:bodyPr>
            <a:normAutofit/>
          </a:bodyPr>
          <a:lstStyle/>
          <a:p>
            <a:endParaRPr lang="en-US" dirty="0"/>
          </a:p>
          <a:p>
            <a:r>
              <a:rPr lang="en-US" dirty="0"/>
              <a:t>Put the most important items in first half of </a:t>
            </a:r>
            <a:r>
              <a:rPr lang="en-US" dirty="0" smtClean="0"/>
              <a:t>questionnaire</a:t>
            </a:r>
            <a:endParaRPr lang="en-US" dirty="0"/>
          </a:p>
          <a:p>
            <a:r>
              <a:rPr lang="en-US" dirty="0"/>
              <a:t>Don’t start with </a:t>
            </a:r>
            <a:r>
              <a:rPr lang="en-US" dirty="0" smtClean="0"/>
              <a:t>embarrassing </a:t>
            </a:r>
            <a:r>
              <a:rPr lang="en-US" dirty="0"/>
              <a:t>questions </a:t>
            </a:r>
          </a:p>
          <a:p>
            <a:r>
              <a:rPr lang="en-US" dirty="0" smtClean="0"/>
              <a:t>Start </a:t>
            </a:r>
            <a:r>
              <a:rPr lang="en-US" dirty="0"/>
              <a:t>with easy and non-threatening questions. </a:t>
            </a:r>
          </a:p>
          <a:p>
            <a:r>
              <a:rPr lang="en-US" dirty="0"/>
              <a:t>Go from the general to the particular </a:t>
            </a:r>
          </a:p>
          <a:p>
            <a:r>
              <a:rPr lang="en-US" dirty="0"/>
              <a:t>Go from factual to abstract questions. </a:t>
            </a:r>
          </a:p>
          <a:p>
            <a:r>
              <a:rPr lang="en-US" dirty="0" smtClean="0"/>
              <a:t>Go </a:t>
            </a:r>
            <a:r>
              <a:rPr lang="en-US" dirty="0"/>
              <a:t>from closed to open questions. </a:t>
            </a:r>
          </a:p>
          <a:p>
            <a:r>
              <a:rPr lang="en-US" dirty="0" smtClean="0"/>
              <a:t>Leave </a:t>
            </a:r>
            <a:r>
              <a:rPr lang="en-US" dirty="0"/>
              <a:t>demographic and personal questions until last.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685800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Layout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762000"/>
            <a:ext cx="8458200" cy="5867400"/>
          </a:xfrm>
        </p:spPr>
        <p:txBody>
          <a:bodyPr>
            <a:normAutofit/>
          </a:bodyPr>
          <a:lstStyle/>
          <a:p>
            <a:r>
              <a:rPr lang="en-US" dirty="0" smtClean="0"/>
              <a:t>provide </a:t>
            </a:r>
            <a:r>
              <a:rPr lang="en-US" dirty="0"/>
              <a:t>plenty of </a:t>
            </a:r>
            <a:r>
              <a:rPr lang="en-US" dirty="0" smtClean="0"/>
              <a:t>white </a:t>
            </a:r>
            <a:r>
              <a:rPr lang="en-US" dirty="0"/>
              <a:t>space between questions so the questionnaire doesn’t look </a:t>
            </a:r>
          </a:p>
          <a:p>
            <a:pPr>
              <a:buNone/>
            </a:pPr>
            <a:r>
              <a:rPr lang="en-US" dirty="0" smtClean="0"/>
              <a:t>too </a:t>
            </a:r>
            <a:r>
              <a:rPr lang="en-US" dirty="0"/>
              <a:t>‘busy</a:t>
            </a:r>
            <a:r>
              <a:rPr lang="en-US" dirty="0" smtClean="0"/>
              <a:t>’.</a:t>
            </a:r>
          </a:p>
          <a:p>
            <a:r>
              <a:rPr lang="en-US" dirty="0" smtClean="0"/>
              <a:t> </a:t>
            </a:r>
            <a:r>
              <a:rPr lang="en-US" dirty="0"/>
              <a:t>Use clear headings and numbering </a:t>
            </a:r>
            <a:r>
              <a:rPr lang="en-US" dirty="0" smtClean="0"/>
              <a:t>if appropriate</a:t>
            </a:r>
            <a:r>
              <a:rPr lang="en-US" dirty="0"/>
              <a:t>. </a:t>
            </a:r>
          </a:p>
          <a:p>
            <a:r>
              <a:rPr lang="en-US" dirty="0"/>
              <a:t>Although it’s tempting to use smaller fonts in order to squeeze </a:t>
            </a:r>
            <a:r>
              <a:rPr lang="en-US" dirty="0" smtClean="0"/>
              <a:t>your questionnaire </a:t>
            </a:r>
            <a:r>
              <a:rPr lang="en-US" dirty="0"/>
              <a:t>onto a smaller number of </a:t>
            </a:r>
            <a:r>
              <a:rPr lang="en-US" dirty="0" smtClean="0"/>
              <a:t>pages.</a:t>
            </a:r>
          </a:p>
          <a:p>
            <a:r>
              <a:rPr lang="en-US" dirty="0" smtClean="0"/>
              <a:t> don’t </a:t>
            </a:r>
            <a:r>
              <a:rPr lang="en-US" dirty="0"/>
              <a:t>make it </a:t>
            </a:r>
            <a:r>
              <a:rPr lang="en-US" dirty="0" smtClean="0"/>
              <a:t>so small </a:t>
            </a:r>
            <a:r>
              <a:rPr lang="en-US" dirty="0"/>
              <a:t>that it becomes illegible. A minimum </a:t>
            </a:r>
            <a:r>
              <a:rPr lang="en-US"/>
              <a:t>of </a:t>
            </a:r>
            <a:r>
              <a:rPr lang="en-US" smtClean="0"/>
              <a:t>10 pt</a:t>
            </a:r>
            <a:r>
              <a:rPr lang="en-US" dirty="0" smtClean="0"/>
              <a:t> </a:t>
            </a:r>
            <a:r>
              <a:rPr lang="en-US" dirty="0"/>
              <a:t>should be used.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Introduction of the questionnaire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334000"/>
          </a:xfrm>
        </p:spPr>
        <p:txBody>
          <a:bodyPr>
            <a:normAutofit/>
          </a:bodyPr>
          <a:lstStyle/>
          <a:p>
            <a:pPr algn="just"/>
            <a:r>
              <a:rPr lang="en-US" dirty="0" smtClean="0"/>
              <a:t>provide the title or subject of the survey</a:t>
            </a:r>
          </a:p>
          <a:p>
            <a:pPr algn="just"/>
            <a:r>
              <a:rPr lang="en-US" dirty="0" smtClean="0"/>
              <a:t>identify the sponsor</a:t>
            </a:r>
          </a:p>
          <a:p>
            <a:pPr algn="just"/>
            <a:r>
              <a:rPr lang="en-US" dirty="0" smtClean="0"/>
              <a:t>explain the purpose of the survey</a:t>
            </a:r>
          </a:p>
          <a:p>
            <a:pPr algn="just"/>
            <a:r>
              <a:rPr lang="en-US" dirty="0" smtClean="0"/>
              <a:t>request the respondent’s co-operation</a:t>
            </a:r>
          </a:p>
          <a:p>
            <a:r>
              <a:rPr lang="en-US" dirty="0" smtClean="0"/>
              <a:t>inform the respondent about confidentiality issues.</a:t>
            </a:r>
            <a:endParaRPr lang="en-US" dirty="0"/>
          </a:p>
          <a:p>
            <a:r>
              <a:rPr lang="en-US" dirty="0"/>
              <a:t>How to return the questionnaire and by what date </a:t>
            </a:r>
          </a:p>
          <a:p>
            <a:pPr algn="just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to design a questionnaire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371600"/>
            <a:ext cx="8534400" cy="5181600"/>
          </a:xfrm>
        </p:spPr>
        <p:txBody>
          <a:bodyPr/>
          <a:lstStyle/>
          <a:p>
            <a:r>
              <a:rPr lang="en-US" dirty="0"/>
              <a:t>Write out the primary &amp; secondary aims.</a:t>
            </a:r>
          </a:p>
          <a:p>
            <a:r>
              <a:rPr lang="en-US" dirty="0"/>
              <a:t>Write out the concepts/information to be collected .</a:t>
            </a:r>
          </a:p>
          <a:p>
            <a:r>
              <a:rPr lang="en-US" dirty="0"/>
              <a:t>Review the current literature to identify already validated questionnaire.</a:t>
            </a:r>
          </a:p>
          <a:p>
            <a:r>
              <a:rPr lang="en-US" dirty="0"/>
              <a:t>Composed a draft of your questionnaire.</a:t>
            </a:r>
          </a:p>
          <a:p>
            <a:r>
              <a:rPr lang="en-US" dirty="0"/>
              <a:t>Revise the draft.</a:t>
            </a:r>
          </a:p>
          <a:p>
            <a:r>
              <a:rPr lang="en-US" dirty="0"/>
              <a:t>Assemble the final questionnaire</a:t>
            </a:r>
            <a:r>
              <a:rPr lang="en-US" dirty="0" smtClean="0"/>
              <a:t>.     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8382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Specifying variables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686800" cy="4572000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50000"/>
              </a:lnSpc>
            </a:pPr>
            <a:r>
              <a:rPr lang="en-US" sz="3600" dirty="0"/>
              <a:t>prepare a tentative list of variables and indicators for measuring the specific research </a:t>
            </a:r>
            <a:r>
              <a:rPr lang="en-US" sz="3600" dirty="0" smtClean="0"/>
              <a:t>questions.</a:t>
            </a:r>
          </a:p>
          <a:p>
            <a:pPr>
              <a:lnSpc>
                <a:spcPct val="150000"/>
              </a:lnSpc>
            </a:pPr>
            <a:r>
              <a:rPr lang="en-US" sz="3600" dirty="0" smtClean="0"/>
              <a:t>Translate into variables that can be measured.</a:t>
            </a:r>
          </a:p>
          <a:p>
            <a:pPr>
              <a:lnSpc>
                <a:spcPct val="150000"/>
              </a:lnSpc>
            </a:pPr>
            <a:r>
              <a:rPr lang="en-US" sz="3600" dirty="0" smtClean="0"/>
              <a:t>Define the role of each variable:</a:t>
            </a:r>
          </a:p>
          <a:p>
            <a:pPr>
              <a:lnSpc>
                <a:spcPct val="150000"/>
              </a:lnSpc>
              <a:buNone/>
            </a:pPr>
            <a:r>
              <a:rPr lang="en-US" sz="3600" dirty="0" smtClean="0"/>
              <a:t>        (Independent, dependent)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Review the literature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identify related survey or data collection tools .</a:t>
            </a:r>
          </a:p>
          <a:p>
            <a:r>
              <a:rPr lang="en-US" dirty="0" smtClean="0"/>
              <a:t>You may get :</a:t>
            </a:r>
          </a:p>
          <a:p>
            <a:r>
              <a:rPr lang="en-US" dirty="0" smtClean="0"/>
              <a:t>Validated questionnaire.</a:t>
            </a:r>
          </a:p>
          <a:p>
            <a:r>
              <a:rPr lang="en-US" dirty="0" smtClean="0"/>
              <a:t>Detailed items.</a:t>
            </a:r>
          </a:p>
          <a:p>
            <a:r>
              <a:rPr lang="en-US" dirty="0" smtClean="0"/>
              <a:t>Comparison of result &gt;&gt;&gt;&gt;&gt;&gt;&gt;&gt;&gt;&gt;saving time.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Compose the draft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lnSpc>
                <a:spcPct val="150000"/>
              </a:lnSpc>
            </a:pPr>
            <a:r>
              <a:rPr lang="en-US" sz="3600" dirty="0" smtClean="0"/>
              <a:t>Determine the mode of survey administration:</a:t>
            </a:r>
          </a:p>
          <a:p>
            <a:pPr>
              <a:lnSpc>
                <a:spcPct val="150000"/>
              </a:lnSpc>
            </a:pPr>
            <a:r>
              <a:rPr lang="en-US" sz="3600" dirty="0" smtClean="0"/>
              <a:t>Personal interview.</a:t>
            </a:r>
          </a:p>
          <a:p>
            <a:pPr>
              <a:lnSpc>
                <a:spcPct val="150000"/>
              </a:lnSpc>
            </a:pPr>
            <a:r>
              <a:rPr lang="en-US" sz="3600" dirty="0" smtClean="0"/>
              <a:t>Self administered survey .</a:t>
            </a:r>
          </a:p>
          <a:p>
            <a:pPr>
              <a:lnSpc>
                <a:spcPct val="150000"/>
              </a:lnSpc>
            </a:pPr>
            <a:r>
              <a:rPr lang="en-US" sz="3600" dirty="0" smtClean="0"/>
              <a:t>Telephone survey.</a:t>
            </a:r>
          </a:p>
          <a:p>
            <a:pPr>
              <a:lnSpc>
                <a:spcPct val="150000"/>
              </a:lnSpc>
            </a:pPr>
            <a:r>
              <a:rPr lang="en-US" sz="3600" dirty="0" smtClean="0"/>
              <a:t>E mail survey.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Revise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lnSpc>
                <a:spcPct val="150000"/>
              </a:lnSpc>
            </a:pPr>
            <a:r>
              <a:rPr lang="en-US" dirty="0" smtClean="0"/>
              <a:t>Shorten the set of questions. 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Refine the questions included and their wording  by testing them .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Insure the flow is natural .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Keep recall to a minimum and focus on the recent past.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990600"/>
          </a:xfrm>
        </p:spPr>
        <p:txBody>
          <a:bodyPr/>
          <a:lstStyle/>
          <a:p>
            <a:r>
              <a:rPr lang="en-US" b="1" dirty="0"/>
              <a:t>Types of question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685800"/>
            <a:ext cx="8458200" cy="5943600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b="1" u="sng" dirty="0"/>
              <a:t>Open questions </a:t>
            </a:r>
            <a:r>
              <a:rPr lang="en-US" b="1" dirty="0"/>
              <a:t>	</a:t>
            </a:r>
            <a:r>
              <a:rPr lang="en-US" b="1" dirty="0" smtClean="0"/>
              <a:t> </a:t>
            </a:r>
            <a:endParaRPr lang="en-US" b="1" dirty="0"/>
          </a:p>
          <a:p>
            <a:pPr>
              <a:lnSpc>
                <a:spcPct val="150000"/>
              </a:lnSpc>
            </a:pPr>
            <a:r>
              <a:rPr lang="it-IT" sz="3500" dirty="0"/>
              <a:t>Elicit “rich” qualitative data 	</a:t>
            </a:r>
            <a:r>
              <a:rPr lang="it-IT" sz="3500" dirty="0" smtClean="0"/>
              <a:t> </a:t>
            </a:r>
            <a:r>
              <a:rPr lang="it-IT" sz="3500" dirty="0"/>
              <a:t>	</a:t>
            </a:r>
          </a:p>
          <a:p>
            <a:pPr>
              <a:lnSpc>
                <a:spcPct val="150000"/>
              </a:lnSpc>
            </a:pPr>
            <a:r>
              <a:rPr lang="en-US" sz="3500" dirty="0"/>
              <a:t>Encourage thought and freedom </a:t>
            </a:r>
            <a:r>
              <a:rPr lang="en-US" sz="3500" dirty="0" smtClean="0"/>
              <a:t>expression </a:t>
            </a:r>
            <a:r>
              <a:rPr lang="en-US" sz="3500" dirty="0"/>
              <a:t>	</a:t>
            </a:r>
          </a:p>
          <a:p>
            <a:pPr>
              <a:lnSpc>
                <a:spcPct val="150000"/>
              </a:lnSpc>
            </a:pPr>
            <a:r>
              <a:rPr lang="en-US" sz="3500" dirty="0"/>
              <a:t>May discourage responses from less literate respondents 	</a:t>
            </a:r>
          </a:p>
          <a:p>
            <a:pPr>
              <a:lnSpc>
                <a:spcPct val="150000"/>
              </a:lnSpc>
            </a:pPr>
            <a:r>
              <a:rPr lang="en-US" sz="3500" dirty="0"/>
              <a:t>Take longer to answer and may put some people off 	</a:t>
            </a:r>
          </a:p>
          <a:p>
            <a:pPr>
              <a:lnSpc>
                <a:spcPct val="150000"/>
              </a:lnSpc>
            </a:pPr>
            <a:r>
              <a:rPr lang="en-US" sz="3500" dirty="0"/>
              <a:t>Are more difficult to </a:t>
            </a:r>
            <a:r>
              <a:rPr lang="en-US" sz="3500" dirty="0" smtClean="0"/>
              <a:t>analyze </a:t>
            </a:r>
            <a:r>
              <a:rPr lang="en-US" sz="3500" dirty="0"/>
              <a:t>– responses can be misinterpreted. </a:t>
            </a:r>
            <a:r>
              <a:rPr lang="en-US" dirty="0"/>
              <a:t>	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533400"/>
            <a:ext cx="8458200" cy="61722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u="sng" dirty="0"/>
              <a:t>Closed questions </a:t>
            </a:r>
            <a:r>
              <a:rPr lang="en-US" b="1" dirty="0"/>
              <a:t>	</a:t>
            </a:r>
          </a:p>
          <a:p>
            <a:pPr>
              <a:lnSpc>
                <a:spcPct val="150000"/>
              </a:lnSpc>
            </a:pPr>
            <a:r>
              <a:rPr lang="it-IT" dirty="0" smtClean="0"/>
              <a:t>Elicit </a:t>
            </a:r>
            <a:r>
              <a:rPr lang="it-IT" dirty="0"/>
              <a:t>quantitative </a:t>
            </a:r>
            <a:r>
              <a:rPr lang="it-IT" dirty="0" smtClean="0"/>
              <a:t>data. </a:t>
            </a:r>
            <a:r>
              <a:rPr lang="it-IT" dirty="0"/>
              <a:t>	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Can </a:t>
            </a:r>
            <a:r>
              <a:rPr lang="en-US" dirty="0"/>
              <a:t>encourage ‘mindless’ </a:t>
            </a:r>
            <a:r>
              <a:rPr lang="en-US" dirty="0" smtClean="0"/>
              <a:t>replies. </a:t>
            </a:r>
            <a:r>
              <a:rPr lang="en-US" dirty="0"/>
              <a:t>	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Are </a:t>
            </a:r>
            <a:r>
              <a:rPr lang="en-US" dirty="0"/>
              <a:t>easy for all literacy levels to respond </a:t>
            </a:r>
            <a:r>
              <a:rPr lang="en-US" dirty="0" smtClean="0"/>
              <a:t>to. </a:t>
            </a:r>
            <a:r>
              <a:rPr lang="en-US" dirty="0"/>
              <a:t>	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Are </a:t>
            </a:r>
            <a:r>
              <a:rPr lang="en-US" dirty="0"/>
              <a:t>quick to answer and may improve your response rate </a:t>
            </a:r>
            <a:r>
              <a:rPr lang="en-US" dirty="0" smtClean="0"/>
              <a:t>.</a:t>
            </a:r>
            <a:r>
              <a:rPr lang="en-US" dirty="0"/>
              <a:t>	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Are </a:t>
            </a:r>
            <a:r>
              <a:rPr lang="en-US" dirty="0"/>
              <a:t>easy to ‘code’ and </a:t>
            </a:r>
            <a:r>
              <a:rPr lang="en-US" dirty="0" smtClean="0"/>
              <a:t>analyze .</a:t>
            </a:r>
            <a:r>
              <a:rPr lang="en-US" dirty="0"/>
              <a:t>	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388</TotalTime>
  <Words>387</Words>
  <Application>Microsoft Office PowerPoint</Application>
  <PresentationFormat>On-screen Show (4:3)</PresentationFormat>
  <Paragraphs>77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Questionnaire design  Dr. MONA HASSAN</vt:lpstr>
      <vt:lpstr>Introduction of the questionnaire</vt:lpstr>
      <vt:lpstr>Steps to design a questionnaire</vt:lpstr>
      <vt:lpstr> Specifying variables </vt:lpstr>
      <vt:lpstr>Review the literature</vt:lpstr>
      <vt:lpstr>Compose the draft</vt:lpstr>
      <vt:lpstr>Revise </vt:lpstr>
      <vt:lpstr>Types of question</vt:lpstr>
      <vt:lpstr>PowerPoint Presentation</vt:lpstr>
      <vt:lpstr>General principles when writing questions</vt:lpstr>
      <vt:lpstr>Question order</vt:lpstr>
      <vt:lpstr>Layout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Questionnaire design</dc:title>
  <dc:creator>Noura Moussa</dc:creator>
  <cp:lastModifiedBy>Mona Hassan</cp:lastModifiedBy>
  <cp:revision>48</cp:revision>
  <dcterms:created xsi:type="dcterms:W3CDTF">2011-10-23T09:00:40Z</dcterms:created>
  <dcterms:modified xsi:type="dcterms:W3CDTF">2015-11-09T06:47:07Z</dcterms:modified>
</cp:coreProperties>
</file>

<file path=docProps/thumbnail.jpeg>
</file>